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63" r:id="rId3"/>
    <p:sldId id="258" r:id="rId4"/>
    <p:sldId id="259" r:id="rId5"/>
    <p:sldId id="257" r:id="rId6"/>
    <p:sldId id="266" r:id="rId7"/>
    <p:sldId id="264" r:id="rId8"/>
    <p:sldId id="265" r:id="rId9"/>
    <p:sldId id="267" r:id="rId10"/>
    <p:sldId id="268" r:id="rId11"/>
    <p:sldId id="269" r:id="rId12"/>
    <p:sldId id="270" r:id="rId13"/>
    <p:sldId id="271"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94"/>
    <p:restoredTop sz="94624"/>
  </p:normalViewPr>
  <p:slideViewPr>
    <p:cSldViewPr snapToGrid="0" snapToObjects="1">
      <p:cViewPr>
        <p:scale>
          <a:sx n="94" d="100"/>
          <a:sy n="94" d="100"/>
        </p:scale>
        <p:origin x="144" y="4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2/16/18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2/16/18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2/16/18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2/16/18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48A87A34-81AB-432B-8DAE-1953F412C126}" type="datetimeFigureOut">
              <a:rPr lang="en-US" smtClean="0"/>
              <a:t>2/16/18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48A87A34-81AB-432B-8DAE-1953F412C126}" type="datetimeFigureOut">
              <a:rPr lang="en-US" smtClean="0"/>
              <a:t>2/16/18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48A87A34-81AB-432B-8DAE-1953F412C126}" type="datetimeFigureOut">
              <a:rPr lang="en-US" smtClean="0"/>
              <a:t>2/16/18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2/16/18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2/16/18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9" name="Date Placeholder 8"/>
          <p:cNvSpPr>
            <a:spLocks noGrp="1"/>
          </p:cNvSpPr>
          <p:nvPr>
            <p:ph type="dt" sz="half" idx="10"/>
          </p:nvPr>
        </p:nvSpPr>
        <p:spPr/>
        <p:txBody>
          <a:bodyPr/>
          <a:lstStyle/>
          <a:p>
            <a:fld id="{48A87A34-81AB-432B-8DAE-1953F412C126}" type="datetimeFigureOut">
              <a:rPr lang="en-US" smtClean="0"/>
              <a:t>2/16/18</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48A87A34-81AB-432B-8DAE-1953F412C126}" type="datetimeFigureOut">
              <a:rPr lang="en-US" smtClean="0"/>
              <a:t>2/16/18</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48A87A34-81AB-432B-8DAE-1953F412C126}" type="datetimeFigureOut">
              <a:rPr lang="en-US" smtClean="0"/>
              <a:pPr/>
              <a:t>2/16/18</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301772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 Id="rId3" Type="http://schemas.openxmlformats.org/officeDocument/2006/relationships/image" Target="../media/image14.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 Id="rId3" Type="http://schemas.openxmlformats.org/officeDocument/2006/relationships/image" Target="../media/image5.tiff"/></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Credit card defaults</a:t>
            </a:r>
            <a:endParaRPr lang="en-US" dirty="0"/>
          </a:p>
        </p:txBody>
      </p:sp>
      <p:sp>
        <p:nvSpPr>
          <p:cNvPr id="3" name="Subtitle 2"/>
          <p:cNvSpPr>
            <a:spLocks noGrp="1"/>
          </p:cNvSpPr>
          <p:nvPr>
            <p:ph type="subTitle" idx="1"/>
          </p:nvPr>
        </p:nvSpPr>
        <p:spPr/>
        <p:txBody>
          <a:bodyPr/>
          <a:lstStyle/>
          <a:p>
            <a:r>
              <a:rPr lang="en-US" dirty="0" smtClean="0"/>
              <a:t>Jared Booth</a:t>
            </a:r>
            <a:endParaRPr lang="en-US" dirty="0"/>
          </a:p>
        </p:txBody>
      </p:sp>
    </p:spTree>
    <p:extLst>
      <p:ext uri="{BB962C8B-B14F-4D97-AF65-F5344CB8AC3E}">
        <p14:creationId xmlns:p14="http://schemas.microsoft.com/office/powerpoint/2010/main" val="10762098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it all mean?</a:t>
            </a:r>
            <a:endParaRPr lang="en-US" dirty="0"/>
          </a:p>
        </p:txBody>
      </p:sp>
      <p:sp>
        <p:nvSpPr>
          <p:cNvPr id="7" name="Content Placeholder 6"/>
          <p:cNvSpPr>
            <a:spLocks noGrp="1"/>
          </p:cNvSpPr>
          <p:nvPr>
            <p:ph idx="1"/>
          </p:nvPr>
        </p:nvSpPr>
        <p:spPr/>
        <p:txBody>
          <a:bodyPr/>
          <a:lstStyle/>
          <a:p>
            <a:r>
              <a:rPr lang="en-US" dirty="0" smtClean="0"/>
              <a:t>Assumptions:</a:t>
            </a:r>
          </a:p>
          <a:p>
            <a:pPr lvl="1"/>
            <a:r>
              <a:rPr lang="en-US" dirty="0" smtClean="0"/>
              <a:t>Debt collectors will buy my defaulted balances at 5% of their total balance due. </a:t>
            </a:r>
          </a:p>
          <a:p>
            <a:pPr lvl="1"/>
            <a:r>
              <a:rPr lang="en-US" dirty="0" smtClean="0"/>
              <a:t>A true negative will produce 100% of the balance due.</a:t>
            </a:r>
          </a:p>
          <a:p>
            <a:pPr lvl="1"/>
            <a:r>
              <a:rPr lang="en-US" dirty="0" smtClean="0"/>
              <a:t>A true positive will produce 5% of the balance due.</a:t>
            </a:r>
          </a:p>
          <a:p>
            <a:pPr lvl="1"/>
            <a:r>
              <a:rPr lang="en-US" dirty="0" smtClean="0"/>
              <a:t>A false negative will produce nothing because the card holder should have defaulted and declared bankruptcy</a:t>
            </a:r>
          </a:p>
          <a:p>
            <a:pPr lvl="1"/>
            <a:r>
              <a:rPr lang="en-US" dirty="0" smtClean="0"/>
              <a:t>A false positive will produce 5% of the balance due because their balance will be sold to the debt collectors who will then get the rest of the balance if not more with their higher interest rates.</a:t>
            </a:r>
          </a:p>
        </p:txBody>
      </p:sp>
    </p:spTree>
    <p:extLst>
      <p:ext uri="{BB962C8B-B14F-4D97-AF65-F5344CB8AC3E}">
        <p14:creationId xmlns:p14="http://schemas.microsoft.com/office/powerpoint/2010/main" val="5002597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Cost/benefit analysis</a:t>
            </a:r>
            <a:endParaRPr lang="en-US" dirty="0"/>
          </a:p>
        </p:txBody>
      </p:sp>
      <p:sp>
        <p:nvSpPr>
          <p:cNvPr id="3" name="Content Placeholder 2"/>
          <p:cNvSpPr>
            <a:spLocks noGrp="1"/>
          </p:cNvSpPr>
          <p:nvPr>
            <p:ph idx="1"/>
          </p:nvPr>
        </p:nvSpPr>
        <p:spPr/>
        <p:txBody>
          <a:bodyPr/>
          <a:lstStyle/>
          <a:p>
            <a:r>
              <a:rPr lang="en-US" dirty="0" smtClean="0"/>
              <a:t>After devising the profit function we can iterate through each model with varying thresholds for classification and accept the threshold that will give us the highest profit give the current rate of the debt collection agency.</a:t>
            </a:r>
          </a:p>
          <a:p>
            <a:r>
              <a:rPr lang="en-US" dirty="0" smtClean="0"/>
              <a:t>Think of our ROC curves.</a:t>
            </a:r>
          </a:p>
        </p:txBody>
      </p:sp>
      <p:pic>
        <p:nvPicPr>
          <p:cNvPr id="4" name="Picture 3"/>
          <p:cNvPicPr>
            <a:picLocks noChangeAspect="1"/>
          </p:cNvPicPr>
          <p:nvPr/>
        </p:nvPicPr>
        <p:blipFill>
          <a:blip r:embed="rId2"/>
          <a:stretch>
            <a:fillRect/>
          </a:stretch>
        </p:blipFill>
        <p:spPr>
          <a:xfrm>
            <a:off x="5606659" y="3794078"/>
            <a:ext cx="3993337" cy="2754762"/>
          </a:xfrm>
          <a:prstGeom prst="rect">
            <a:avLst/>
          </a:prstGeom>
        </p:spPr>
      </p:pic>
    </p:spTree>
    <p:extLst>
      <p:ext uri="{BB962C8B-B14F-4D97-AF65-F5344CB8AC3E}">
        <p14:creationId xmlns:p14="http://schemas.microsoft.com/office/powerpoint/2010/main" val="749931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Cost/benefit analysis</a:t>
            </a:r>
            <a:endParaRPr lang="en-US" dirty="0"/>
          </a:p>
        </p:txBody>
      </p:sp>
      <p:pic>
        <p:nvPicPr>
          <p:cNvPr id="4" name="Content Placeholder 3"/>
          <p:cNvPicPr>
            <a:picLocks noGrp="1" noChangeAspect="1"/>
          </p:cNvPicPr>
          <p:nvPr>
            <p:ph idx="1"/>
          </p:nvPr>
        </p:nvPicPr>
        <p:blipFill>
          <a:blip r:embed="rId2"/>
          <a:stretch>
            <a:fillRect/>
          </a:stretch>
        </p:blipFill>
        <p:spPr>
          <a:xfrm>
            <a:off x="1706404" y="3211631"/>
            <a:ext cx="3893295" cy="3101975"/>
          </a:xfrm>
        </p:spPr>
      </p:pic>
      <p:sp>
        <p:nvSpPr>
          <p:cNvPr id="5" name="TextBox 4"/>
          <p:cNvSpPr txBox="1"/>
          <p:nvPr/>
        </p:nvSpPr>
        <p:spPr>
          <a:xfrm>
            <a:off x="2770495" y="2497855"/>
            <a:ext cx="2702257" cy="369332"/>
          </a:xfrm>
          <a:prstGeom prst="rect">
            <a:avLst/>
          </a:prstGeom>
          <a:noFill/>
        </p:spPr>
        <p:txBody>
          <a:bodyPr wrap="square" rtlCol="0">
            <a:spAutoFit/>
          </a:bodyPr>
          <a:lstStyle/>
          <a:p>
            <a:r>
              <a:rPr lang="en-US" smtClean="0"/>
              <a:t>Random Forest</a:t>
            </a:r>
            <a:endParaRPr lang="en-US"/>
          </a:p>
        </p:txBody>
      </p:sp>
      <p:pic>
        <p:nvPicPr>
          <p:cNvPr id="6" name="Picture 5"/>
          <p:cNvPicPr>
            <a:picLocks noChangeAspect="1"/>
          </p:cNvPicPr>
          <p:nvPr/>
        </p:nvPicPr>
        <p:blipFill>
          <a:blip r:embed="rId3"/>
          <a:stretch>
            <a:fillRect/>
          </a:stretch>
        </p:blipFill>
        <p:spPr>
          <a:xfrm>
            <a:off x="6871838" y="3211631"/>
            <a:ext cx="3893295" cy="3101975"/>
          </a:xfrm>
          <a:prstGeom prst="rect">
            <a:avLst/>
          </a:prstGeom>
        </p:spPr>
      </p:pic>
      <p:sp>
        <p:nvSpPr>
          <p:cNvPr id="7" name="TextBox 6"/>
          <p:cNvSpPr txBox="1"/>
          <p:nvPr/>
        </p:nvSpPr>
        <p:spPr>
          <a:xfrm>
            <a:off x="7818165" y="2497855"/>
            <a:ext cx="2142699" cy="369332"/>
          </a:xfrm>
          <a:prstGeom prst="rect">
            <a:avLst/>
          </a:prstGeom>
          <a:noFill/>
        </p:spPr>
        <p:txBody>
          <a:bodyPr wrap="square" rtlCol="0">
            <a:spAutoFit/>
          </a:bodyPr>
          <a:lstStyle/>
          <a:p>
            <a:r>
              <a:rPr lang="en-US" dirty="0" smtClean="0"/>
              <a:t>Logistic Regression</a:t>
            </a:r>
            <a:endParaRPr lang="en-US" dirty="0"/>
          </a:p>
        </p:txBody>
      </p:sp>
      <p:sp>
        <p:nvSpPr>
          <p:cNvPr id="8" name="TextBox 7"/>
          <p:cNvSpPr txBox="1"/>
          <p:nvPr/>
        </p:nvSpPr>
        <p:spPr>
          <a:xfrm>
            <a:off x="2538483" y="3925406"/>
            <a:ext cx="914400" cy="382138"/>
          </a:xfrm>
          <a:prstGeom prst="rect">
            <a:avLst/>
          </a:prstGeom>
          <a:noFill/>
        </p:spPr>
        <p:txBody>
          <a:bodyPr wrap="square" rtlCol="0">
            <a:spAutoFit/>
          </a:bodyPr>
          <a:lstStyle/>
          <a:p>
            <a:r>
              <a:rPr lang="en-US" dirty="0" smtClean="0">
                <a:solidFill>
                  <a:schemeClr val="bg1"/>
                </a:solidFill>
              </a:rPr>
              <a:t>11361</a:t>
            </a:r>
            <a:endParaRPr lang="en-US" dirty="0">
              <a:solidFill>
                <a:schemeClr val="bg1"/>
              </a:solidFill>
            </a:endParaRPr>
          </a:p>
        </p:txBody>
      </p:sp>
      <p:sp>
        <p:nvSpPr>
          <p:cNvPr id="9" name="TextBox 8"/>
          <p:cNvSpPr txBox="1"/>
          <p:nvPr/>
        </p:nvSpPr>
        <p:spPr>
          <a:xfrm>
            <a:off x="2538483" y="5181097"/>
            <a:ext cx="941695" cy="369332"/>
          </a:xfrm>
          <a:prstGeom prst="rect">
            <a:avLst/>
          </a:prstGeom>
          <a:noFill/>
        </p:spPr>
        <p:txBody>
          <a:bodyPr wrap="square" rtlCol="0">
            <a:spAutoFit/>
          </a:bodyPr>
          <a:lstStyle/>
          <a:p>
            <a:r>
              <a:rPr lang="en-US" smtClean="0">
                <a:solidFill>
                  <a:schemeClr val="bg1"/>
                </a:solidFill>
              </a:rPr>
              <a:t>11281</a:t>
            </a:r>
            <a:endParaRPr lang="en-US">
              <a:solidFill>
                <a:schemeClr val="bg1"/>
              </a:solidFill>
            </a:endParaRPr>
          </a:p>
        </p:txBody>
      </p:sp>
      <p:sp>
        <p:nvSpPr>
          <p:cNvPr id="10" name="TextBox 9"/>
          <p:cNvSpPr txBox="1"/>
          <p:nvPr/>
        </p:nvSpPr>
        <p:spPr>
          <a:xfrm>
            <a:off x="3969411" y="3925406"/>
            <a:ext cx="823415" cy="382138"/>
          </a:xfrm>
          <a:prstGeom prst="rect">
            <a:avLst/>
          </a:prstGeom>
          <a:noFill/>
        </p:spPr>
        <p:txBody>
          <a:bodyPr wrap="square" rtlCol="0">
            <a:spAutoFit/>
          </a:bodyPr>
          <a:lstStyle/>
          <a:p>
            <a:r>
              <a:rPr lang="en-US" smtClean="0"/>
              <a:t>2</a:t>
            </a:r>
            <a:endParaRPr lang="en-US"/>
          </a:p>
        </p:txBody>
      </p:sp>
      <p:sp>
        <p:nvSpPr>
          <p:cNvPr id="11" name="TextBox 10"/>
          <p:cNvSpPr txBox="1"/>
          <p:nvPr/>
        </p:nvSpPr>
        <p:spPr>
          <a:xfrm>
            <a:off x="3969411" y="5176887"/>
            <a:ext cx="750627" cy="369332"/>
          </a:xfrm>
          <a:prstGeom prst="rect">
            <a:avLst/>
          </a:prstGeom>
          <a:noFill/>
        </p:spPr>
        <p:txBody>
          <a:bodyPr wrap="square" rtlCol="0">
            <a:spAutoFit/>
          </a:bodyPr>
          <a:lstStyle/>
          <a:p>
            <a:r>
              <a:rPr lang="en-US" smtClean="0"/>
              <a:t>82</a:t>
            </a:r>
            <a:endParaRPr lang="en-US"/>
          </a:p>
        </p:txBody>
      </p:sp>
      <p:sp>
        <p:nvSpPr>
          <p:cNvPr id="12" name="TextBox 11"/>
          <p:cNvSpPr txBox="1"/>
          <p:nvPr/>
        </p:nvSpPr>
        <p:spPr>
          <a:xfrm>
            <a:off x="7818165" y="3925406"/>
            <a:ext cx="777922" cy="382138"/>
          </a:xfrm>
          <a:prstGeom prst="rect">
            <a:avLst/>
          </a:prstGeom>
          <a:noFill/>
        </p:spPr>
        <p:txBody>
          <a:bodyPr wrap="square" rtlCol="0">
            <a:spAutoFit/>
          </a:bodyPr>
          <a:lstStyle/>
          <a:p>
            <a:r>
              <a:rPr lang="en-US" dirty="0" smtClean="0">
                <a:solidFill>
                  <a:schemeClr val="bg1"/>
                </a:solidFill>
              </a:rPr>
              <a:t>11363</a:t>
            </a:r>
            <a:endParaRPr lang="en-US" dirty="0">
              <a:solidFill>
                <a:schemeClr val="bg1"/>
              </a:solidFill>
            </a:endParaRPr>
          </a:p>
        </p:txBody>
      </p:sp>
      <p:sp>
        <p:nvSpPr>
          <p:cNvPr id="13" name="TextBox 12"/>
          <p:cNvSpPr txBox="1"/>
          <p:nvPr/>
        </p:nvSpPr>
        <p:spPr>
          <a:xfrm>
            <a:off x="7797693" y="5125909"/>
            <a:ext cx="818865" cy="369332"/>
          </a:xfrm>
          <a:prstGeom prst="rect">
            <a:avLst/>
          </a:prstGeom>
          <a:noFill/>
        </p:spPr>
        <p:txBody>
          <a:bodyPr wrap="square" rtlCol="0">
            <a:spAutoFit/>
          </a:bodyPr>
          <a:lstStyle/>
          <a:p>
            <a:r>
              <a:rPr lang="en-US" dirty="0" smtClean="0">
                <a:solidFill>
                  <a:schemeClr val="bg1"/>
                </a:solidFill>
              </a:rPr>
              <a:t>11363</a:t>
            </a:r>
            <a:endParaRPr lang="en-US" dirty="0">
              <a:solidFill>
                <a:schemeClr val="bg1"/>
              </a:solidFill>
            </a:endParaRPr>
          </a:p>
        </p:txBody>
      </p:sp>
      <p:sp>
        <p:nvSpPr>
          <p:cNvPr id="14" name="TextBox 13"/>
          <p:cNvSpPr txBox="1"/>
          <p:nvPr/>
        </p:nvSpPr>
        <p:spPr>
          <a:xfrm>
            <a:off x="9276282" y="3938212"/>
            <a:ext cx="532263" cy="369332"/>
          </a:xfrm>
          <a:prstGeom prst="rect">
            <a:avLst/>
          </a:prstGeom>
          <a:noFill/>
        </p:spPr>
        <p:txBody>
          <a:bodyPr wrap="square" rtlCol="0">
            <a:spAutoFit/>
          </a:bodyPr>
          <a:lstStyle/>
          <a:p>
            <a:r>
              <a:rPr lang="en-US" smtClean="0"/>
              <a:t>0</a:t>
            </a:r>
            <a:endParaRPr lang="en-US"/>
          </a:p>
        </p:txBody>
      </p:sp>
      <p:sp>
        <p:nvSpPr>
          <p:cNvPr id="15" name="TextBox 14"/>
          <p:cNvSpPr txBox="1"/>
          <p:nvPr/>
        </p:nvSpPr>
        <p:spPr>
          <a:xfrm>
            <a:off x="9276282" y="5125909"/>
            <a:ext cx="493948" cy="369332"/>
          </a:xfrm>
          <a:prstGeom prst="rect">
            <a:avLst/>
          </a:prstGeom>
          <a:noFill/>
        </p:spPr>
        <p:txBody>
          <a:bodyPr wrap="square" rtlCol="0">
            <a:spAutoFit/>
          </a:bodyPr>
          <a:lstStyle/>
          <a:p>
            <a:r>
              <a:rPr lang="en-US" smtClean="0"/>
              <a:t>0</a:t>
            </a:r>
            <a:endParaRPr lang="en-US"/>
          </a:p>
        </p:txBody>
      </p:sp>
    </p:spTree>
    <p:extLst>
      <p:ext uri="{BB962C8B-B14F-4D97-AF65-F5344CB8AC3E}">
        <p14:creationId xmlns:p14="http://schemas.microsoft.com/office/powerpoint/2010/main" val="921734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Flask app for varying </a:t>
            </a:r>
            <a:r>
              <a:rPr lang="en-US" smtClean="0"/>
              <a:t>debt collection agency rates</a:t>
            </a:r>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1251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a:t>
            </a:r>
            <a:endParaRPr lang="en-US" dirty="0"/>
          </a:p>
        </p:txBody>
      </p:sp>
      <p:sp>
        <p:nvSpPr>
          <p:cNvPr id="3" name="Content Placeholder 2"/>
          <p:cNvSpPr>
            <a:spLocks noGrp="1"/>
          </p:cNvSpPr>
          <p:nvPr>
            <p:ph idx="1"/>
          </p:nvPr>
        </p:nvSpPr>
        <p:spPr/>
        <p:txBody>
          <a:bodyPr>
            <a:normAutofit lnSpcReduction="10000"/>
          </a:bodyPr>
          <a:lstStyle/>
          <a:p>
            <a:r>
              <a:rPr lang="en-US" dirty="0" smtClean="0"/>
              <a:t>Cc limit</a:t>
            </a:r>
          </a:p>
          <a:p>
            <a:r>
              <a:rPr lang="en-US" dirty="0" smtClean="0"/>
              <a:t>Amount due</a:t>
            </a:r>
          </a:p>
          <a:p>
            <a:r>
              <a:rPr lang="en-US" dirty="0" smtClean="0"/>
              <a:t>Amount paid </a:t>
            </a:r>
          </a:p>
          <a:p>
            <a:r>
              <a:rPr lang="en-US" dirty="0" smtClean="0"/>
              <a:t>Payment status(on time, late)</a:t>
            </a:r>
          </a:p>
          <a:p>
            <a:r>
              <a:rPr lang="en-US" dirty="0" smtClean="0"/>
              <a:t>Age </a:t>
            </a:r>
          </a:p>
          <a:p>
            <a:r>
              <a:rPr lang="en-US" dirty="0" smtClean="0"/>
              <a:t>Education</a:t>
            </a:r>
          </a:p>
          <a:p>
            <a:r>
              <a:rPr lang="en-US" dirty="0" smtClean="0"/>
              <a:t>Sex</a:t>
            </a:r>
          </a:p>
          <a:p>
            <a:r>
              <a:rPr lang="en-US" dirty="0" smtClean="0"/>
              <a:t>Marital status</a:t>
            </a:r>
            <a:endParaRPr lang="en-US" dirty="0"/>
          </a:p>
        </p:txBody>
      </p:sp>
    </p:spTree>
    <p:extLst>
      <p:ext uri="{BB962C8B-B14F-4D97-AF65-F5344CB8AC3E}">
        <p14:creationId xmlns:p14="http://schemas.microsoft.com/office/powerpoint/2010/main" val="12550883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Unbalanced classes</a:t>
            </a:r>
            <a:endParaRPr lang="en-US" dirty="0"/>
          </a:p>
        </p:txBody>
      </p:sp>
      <p:sp>
        <p:nvSpPr>
          <p:cNvPr id="3" name="Content Placeholder 2"/>
          <p:cNvSpPr>
            <a:spLocks noGrp="1"/>
          </p:cNvSpPr>
          <p:nvPr>
            <p:ph idx="1"/>
          </p:nvPr>
        </p:nvSpPr>
        <p:spPr/>
        <p:txBody>
          <a:bodyPr/>
          <a:lstStyle/>
          <a:p>
            <a:r>
              <a:rPr lang="en-US" dirty="0" smtClean="0"/>
              <a:t>Use bootstrap with replacement for up-sampling.</a:t>
            </a:r>
          </a:p>
          <a:p>
            <a:r>
              <a:rPr lang="en-US" dirty="0" smtClean="0"/>
              <a:t>Use bootstrap without replacement for down-sampling.</a:t>
            </a:r>
          </a:p>
        </p:txBody>
      </p:sp>
      <p:pic>
        <p:nvPicPr>
          <p:cNvPr id="4" name="Picture 3"/>
          <p:cNvPicPr>
            <a:picLocks noChangeAspect="1"/>
          </p:cNvPicPr>
          <p:nvPr/>
        </p:nvPicPr>
        <p:blipFill>
          <a:blip r:embed="rId2"/>
          <a:stretch>
            <a:fillRect/>
          </a:stretch>
        </p:blipFill>
        <p:spPr>
          <a:xfrm>
            <a:off x="3926840" y="3616960"/>
            <a:ext cx="4090396" cy="2425700"/>
          </a:xfrm>
          <a:prstGeom prst="rect">
            <a:avLst/>
          </a:prstGeom>
        </p:spPr>
      </p:pic>
    </p:spTree>
    <p:extLst>
      <p:ext uri="{BB962C8B-B14F-4D97-AF65-F5344CB8AC3E}">
        <p14:creationId xmlns:p14="http://schemas.microsoft.com/office/powerpoint/2010/main" val="3291904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selection</a:t>
            </a:r>
            <a:endParaRPr lang="en-US" dirty="0"/>
          </a:p>
        </p:txBody>
      </p:sp>
      <p:sp>
        <p:nvSpPr>
          <p:cNvPr id="3" name="Content Placeholder 2"/>
          <p:cNvSpPr>
            <a:spLocks noGrp="1"/>
          </p:cNvSpPr>
          <p:nvPr>
            <p:ph idx="1"/>
          </p:nvPr>
        </p:nvSpPr>
        <p:spPr/>
        <p:txBody>
          <a:bodyPr/>
          <a:lstStyle/>
          <a:p>
            <a:r>
              <a:rPr lang="en-US" dirty="0" smtClean="0"/>
              <a:t>Running some preliminary models I was able to narrow down the best models to use.</a:t>
            </a:r>
          </a:p>
          <a:p>
            <a:r>
              <a:rPr lang="en-US" dirty="0"/>
              <a:t>Decision </a:t>
            </a:r>
            <a:r>
              <a:rPr lang="en-US" dirty="0" smtClean="0"/>
              <a:t>trees</a:t>
            </a:r>
            <a:r>
              <a:rPr lang="en-US" dirty="0"/>
              <a:t>.</a:t>
            </a:r>
            <a:endParaRPr lang="en-US" dirty="0" smtClean="0"/>
          </a:p>
          <a:p>
            <a:r>
              <a:rPr lang="en-US" dirty="0" smtClean="0"/>
              <a:t>Random forest.</a:t>
            </a:r>
          </a:p>
          <a:p>
            <a:r>
              <a:rPr lang="en-US" dirty="0" smtClean="0"/>
              <a:t>Logistic Regression</a:t>
            </a:r>
          </a:p>
        </p:txBody>
      </p:sp>
      <p:pic>
        <p:nvPicPr>
          <p:cNvPr id="5" name="Picture 4"/>
          <p:cNvPicPr>
            <a:picLocks noChangeAspect="1"/>
          </p:cNvPicPr>
          <p:nvPr/>
        </p:nvPicPr>
        <p:blipFill>
          <a:blip r:embed="rId2"/>
          <a:stretch>
            <a:fillRect/>
          </a:stretch>
        </p:blipFill>
        <p:spPr>
          <a:xfrm>
            <a:off x="4650740" y="2971338"/>
            <a:ext cx="4879340" cy="3365961"/>
          </a:xfrm>
          <a:prstGeom prst="rect">
            <a:avLst/>
          </a:prstGeom>
        </p:spPr>
      </p:pic>
    </p:spTree>
    <p:extLst>
      <p:ext uri="{BB962C8B-B14F-4D97-AF65-F5344CB8AC3E}">
        <p14:creationId xmlns:p14="http://schemas.microsoft.com/office/powerpoint/2010/main" val="7856991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forest</a:t>
            </a:r>
            <a:endParaRPr lang="en-US" dirty="0"/>
          </a:p>
        </p:txBody>
      </p:sp>
      <p:pic>
        <p:nvPicPr>
          <p:cNvPr id="11" name="Content Placehold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9466" y="2529243"/>
            <a:ext cx="7921398" cy="3421181"/>
          </a:xfrm>
        </p:spPr>
      </p:pic>
    </p:spTree>
    <p:extLst>
      <p:ext uri="{BB962C8B-B14F-4D97-AF65-F5344CB8AC3E}">
        <p14:creationId xmlns:p14="http://schemas.microsoft.com/office/powerpoint/2010/main" val="17950220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forest</a:t>
            </a:r>
            <a:endParaRPr lang="en-US" dirty="0"/>
          </a:p>
        </p:txBody>
      </p:sp>
      <p:pic>
        <p:nvPicPr>
          <p:cNvPr id="4" name="Content Placeholder 3"/>
          <p:cNvPicPr>
            <a:picLocks noGrp="1" noChangeAspect="1"/>
          </p:cNvPicPr>
          <p:nvPr>
            <p:ph idx="1"/>
          </p:nvPr>
        </p:nvPicPr>
        <p:blipFill>
          <a:blip r:embed="rId2"/>
          <a:stretch>
            <a:fillRect/>
          </a:stretch>
        </p:blipFill>
        <p:spPr>
          <a:xfrm>
            <a:off x="1301663" y="2475069"/>
            <a:ext cx="4293919" cy="4232578"/>
          </a:xfrm>
        </p:spPr>
      </p:pic>
      <p:pic>
        <p:nvPicPr>
          <p:cNvPr id="5" name="Picture 4"/>
          <p:cNvPicPr>
            <a:picLocks noChangeAspect="1"/>
          </p:cNvPicPr>
          <p:nvPr/>
        </p:nvPicPr>
        <p:blipFill>
          <a:blip r:embed="rId3"/>
          <a:stretch>
            <a:fillRect/>
          </a:stretch>
        </p:blipFill>
        <p:spPr>
          <a:xfrm>
            <a:off x="6723440" y="2475069"/>
            <a:ext cx="4293921" cy="4232578"/>
          </a:xfrm>
          <a:prstGeom prst="rect">
            <a:avLst/>
          </a:prstGeom>
        </p:spPr>
      </p:pic>
    </p:spTree>
    <p:extLst>
      <p:ext uri="{BB962C8B-B14F-4D97-AF65-F5344CB8AC3E}">
        <p14:creationId xmlns:p14="http://schemas.microsoft.com/office/powerpoint/2010/main" val="871579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473205" y="2952985"/>
            <a:ext cx="4686300" cy="3733800"/>
          </a:xfrm>
          <a:prstGeom prst="rect">
            <a:avLst/>
          </a:prstGeom>
        </p:spPr>
      </p:pic>
      <p:sp>
        <p:nvSpPr>
          <p:cNvPr id="2" name="Title 1"/>
          <p:cNvSpPr>
            <a:spLocks noGrp="1"/>
          </p:cNvSpPr>
          <p:nvPr>
            <p:ph type="title"/>
          </p:nvPr>
        </p:nvSpPr>
        <p:spPr/>
        <p:txBody>
          <a:bodyPr/>
          <a:lstStyle/>
          <a:p>
            <a:r>
              <a:rPr lang="en-US" dirty="0" smtClean="0"/>
              <a:t>Random forest</a:t>
            </a:r>
            <a:endParaRPr lang="en-US" dirty="0"/>
          </a:p>
        </p:txBody>
      </p:sp>
      <p:sp>
        <p:nvSpPr>
          <p:cNvPr id="6" name="TextBox 5"/>
          <p:cNvSpPr txBox="1"/>
          <p:nvPr/>
        </p:nvSpPr>
        <p:spPr>
          <a:xfrm>
            <a:off x="5100624" y="3526797"/>
            <a:ext cx="3425589" cy="369332"/>
          </a:xfrm>
          <a:prstGeom prst="rect">
            <a:avLst/>
          </a:prstGeom>
          <a:noFill/>
        </p:spPr>
        <p:txBody>
          <a:bodyPr wrap="square" rtlCol="0">
            <a:spAutoFit/>
          </a:bodyPr>
          <a:lstStyle/>
          <a:p>
            <a:r>
              <a:rPr lang="en-US" dirty="0" smtClean="0"/>
              <a:t>AUC = 0.772</a:t>
            </a:r>
            <a:endParaRPr lang="en-US" dirty="0"/>
          </a:p>
        </p:txBody>
      </p:sp>
      <p:sp>
        <p:nvSpPr>
          <p:cNvPr id="8" name="TextBox 7"/>
          <p:cNvSpPr txBox="1"/>
          <p:nvPr/>
        </p:nvSpPr>
        <p:spPr>
          <a:xfrm>
            <a:off x="1564827" y="3767741"/>
            <a:ext cx="941696" cy="369332"/>
          </a:xfrm>
          <a:prstGeom prst="rect">
            <a:avLst/>
          </a:prstGeom>
          <a:noFill/>
        </p:spPr>
        <p:txBody>
          <a:bodyPr wrap="square" rtlCol="0">
            <a:spAutoFit/>
          </a:bodyPr>
          <a:lstStyle/>
          <a:p>
            <a:r>
              <a:rPr lang="en-US" dirty="0" smtClean="0">
                <a:solidFill>
                  <a:schemeClr val="bg1"/>
                </a:solidFill>
              </a:rPr>
              <a:t>10424</a:t>
            </a:r>
            <a:endParaRPr lang="en-US" dirty="0">
              <a:solidFill>
                <a:schemeClr val="bg1"/>
              </a:solidFill>
            </a:endParaRPr>
          </a:p>
        </p:txBody>
      </p:sp>
      <p:sp>
        <p:nvSpPr>
          <p:cNvPr id="9" name="TextBox 8"/>
          <p:cNvSpPr txBox="1"/>
          <p:nvPr/>
        </p:nvSpPr>
        <p:spPr>
          <a:xfrm>
            <a:off x="3216719" y="3767741"/>
            <a:ext cx="1173708" cy="369332"/>
          </a:xfrm>
          <a:prstGeom prst="rect">
            <a:avLst/>
          </a:prstGeom>
          <a:noFill/>
        </p:spPr>
        <p:txBody>
          <a:bodyPr wrap="square" rtlCol="0">
            <a:spAutoFit/>
          </a:bodyPr>
          <a:lstStyle/>
          <a:p>
            <a:r>
              <a:rPr lang="en-US" dirty="0" smtClean="0"/>
              <a:t>939</a:t>
            </a:r>
            <a:endParaRPr lang="en-US" dirty="0"/>
          </a:p>
        </p:txBody>
      </p:sp>
      <p:sp>
        <p:nvSpPr>
          <p:cNvPr id="10" name="TextBox 9"/>
          <p:cNvSpPr txBox="1"/>
          <p:nvPr/>
        </p:nvSpPr>
        <p:spPr>
          <a:xfrm>
            <a:off x="1583473" y="5291457"/>
            <a:ext cx="955344" cy="369332"/>
          </a:xfrm>
          <a:prstGeom prst="rect">
            <a:avLst/>
          </a:prstGeom>
          <a:noFill/>
        </p:spPr>
        <p:txBody>
          <a:bodyPr wrap="square" rtlCol="0">
            <a:spAutoFit/>
          </a:bodyPr>
          <a:lstStyle/>
          <a:p>
            <a:r>
              <a:rPr lang="en-US" smtClean="0"/>
              <a:t>6501</a:t>
            </a:r>
            <a:endParaRPr lang="en-US" dirty="0"/>
          </a:p>
        </p:txBody>
      </p:sp>
      <p:sp>
        <p:nvSpPr>
          <p:cNvPr id="11" name="TextBox 10"/>
          <p:cNvSpPr txBox="1"/>
          <p:nvPr/>
        </p:nvSpPr>
        <p:spPr>
          <a:xfrm>
            <a:off x="3207557" y="5269515"/>
            <a:ext cx="788501" cy="369332"/>
          </a:xfrm>
          <a:prstGeom prst="rect">
            <a:avLst/>
          </a:prstGeom>
          <a:noFill/>
        </p:spPr>
        <p:txBody>
          <a:bodyPr wrap="square" rtlCol="0">
            <a:spAutoFit/>
          </a:bodyPr>
          <a:lstStyle/>
          <a:p>
            <a:r>
              <a:rPr lang="en-US" dirty="0" smtClean="0"/>
              <a:t>4862</a:t>
            </a:r>
            <a:endParaRPr lang="en-US" dirty="0"/>
          </a:p>
        </p:txBody>
      </p:sp>
      <p:pic>
        <p:nvPicPr>
          <p:cNvPr id="13" name="Content Placeholder 12"/>
          <p:cNvPicPr>
            <a:picLocks noGrp="1" noChangeAspect="1"/>
          </p:cNvPicPr>
          <p:nvPr>
            <p:ph idx="1"/>
          </p:nvPr>
        </p:nvPicPr>
        <p:blipFill>
          <a:blip r:embed="rId3"/>
          <a:stretch>
            <a:fillRect/>
          </a:stretch>
        </p:blipFill>
        <p:spPr>
          <a:xfrm>
            <a:off x="6616746" y="2168384"/>
            <a:ext cx="4536346" cy="3101975"/>
          </a:xfr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4552" y="5269515"/>
            <a:ext cx="5829300" cy="1384300"/>
          </a:xfrm>
          <a:prstGeom prst="rect">
            <a:avLst/>
          </a:prstGeom>
        </p:spPr>
      </p:pic>
    </p:spTree>
    <p:extLst>
      <p:ext uri="{BB962C8B-B14F-4D97-AF65-F5344CB8AC3E}">
        <p14:creationId xmlns:p14="http://schemas.microsoft.com/office/powerpoint/2010/main" val="996212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a:t>
            </a:r>
            <a:endParaRPr lang="en-US" dirty="0"/>
          </a:p>
        </p:txBody>
      </p:sp>
      <p:pic>
        <p:nvPicPr>
          <p:cNvPr id="7" name="Content Placeholder 6"/>
          <p:cNvPicPr>
            <a:picLocks noGrp="1" noChangeAspect="1"/>
          </p:cNvPicPr>
          <p:nvPr>
            <p:ph idx="1"/>
          </p:nvPr>
        </p:nvPicPr>
        <p:blipFill>
          <a:blip r:embed="rId2"/>
          <a:stretch>
            <a:fillRect/>
          </a:stretch>
        </p:blipFill>
        <p:spPr>
          <a:xfrm>
            <a:off x="6796689" y="2153412"/>
            <a:ext cx="4536346" cy="3101975"/>
          </a:xfrm>
        </p:spPr>
      </p:pic>
      <p:pic>
        <p:nvPicPr>
          <p:cNvPr id="8" name="Picture 7"/>
          <p:cNvPicPr>
            <a:picLocks noChangeAspect="1"/>
          </p:cNvPicPr>
          <p:nvPr/>
        </p:nvPicPr>
        <p:blipFill>
          <a:blip r:embed="rId3"/>
          <a:stretch>
            <a:fillRect/>
          </a:stretch>
        </p:blipFill>
        <p:spPr>
          <a:xfrm>
            <a:off x="486206" y="2774903"/>
            <a:ext cx="4610100" cy="37338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0762" y="5255387"/>
            <a:ext cx="5727700" cy="1371600"/>
          </a:xfrm>
          <a:prstGeom prst="rect">
            <a:avLst/>
          </a:prstGeom>
        </p:spPr>
      </p:pic>
      <p:sp>
        <p:nvSpPr>
          <p:cNvPr id="10" name="TextBox 9"/>
          <p:cNvSpPr txBox="1"/>
          <p:nvPr/>
        </p:nvSpPr>
        <p:spPr>
          <a:xfrm>
            <a:off x="5327659" y="3342132"/>
            <a:ext cx="1555844" cy="369332"/>
          </a:xfrm>
          <a:prstGeom prst="rect">
            <a:avLst/>
          </a:prstGeom>
          <a:noFill/>
        </p:spPr>
        <p:txBody>
          <a:bodyPr wrap="square" rtlCol="0">
            <a:spAutoFit/>
          </a:bodyPr>
          <a:lstStyle/>
          <a:p>
            <a:r>
              <a:rPr lang="en-US" smtClean="0"/>
              <a:t>AUC = 0.727</a:t>
            </a:r>
            <a:endParaRPr lang="en-US"/>
          </a:p>
        </p:txBody>
      </p:sp>
      <p:sp>
        <p:nvSpPr>
          <p:cNvPr id="11" name="TextBox 10"/>
          <p:cNvSpPr txBox="1"/>
          <p:nvPr/>
        </p:nvSpPr>
        <p:spPr>
          <a:xfrm>
            <a:off x="1596787" y="3704399"/>
            <a:ext cx="1064526" cy="369332"/>
          </a:xfrm>
          <a:prstGeom prst="rect">
            <a:avLst/>
          </a:prstGeom>
          <a:noFill/>
        </p:spPr>
        <p:txBody>
          <a:bodyPr wrap="square" rtlCol="0">
            <a:spAutoFit/>
          </a:bodyPr>
          <a:lstStyle/>
          <a:p>
            <a:r>
              <a:rPr lang="en-US" dirty="0" smtClean="0">
                <a:solidFill>
                  <a:schemeClr val="bg1"/>
                </a:solidFill>
              </a:rPr>
              <a:t>8430</a:t>
            </a:r>
            <a:endParaRPr lang="en-US" dirty="0">
              <a:solidFill>
                <a:schemeClr val="bg1"/>
              </a:solidFill>
            </a:endParaRPr>
          </a:p>
        </p:txBody>
      </p:sp>
      <p:sp>
        <p:nvSpPr>
          <p:cNvPr id="12" name="TextBox 11"/>
          <p:cNvSpPr txBox="1"/>
          <p:nvPr/>
        </p:nvSpPr>
        <p:spPr>
          <a:xfrm>
            <a:off x="3143596" y="3704399"/>
            <a:ext cx="929050" cy="369332"/>
          </a:xfrm>
          <a:prstGeom prst="rect">
            <a:avLst/>
          </a:prstGeom>
          <a:noFill/>
        </p:spPr>
        <p:txBody>
          <a:bodyPr wrap="square" rtlCol="0">
            <a:spAutoFit/>
          </a:bodyPr>
          <a:lstStyle/>
          <a:p>
            <a:r>
              <a:rPr lang="en-US" smtClean="0"/>
              <a:t>2933</a:t>
            </a:r>
            <a:endParaRPr lang="en-US"/>
          </a:p>
        </p:txBody>
      </p:sp>
      <p:sp>
        <p:nvSpPr>
          <p:cNvPr id="13" name="TextBox 12"/>
          <p:cNvSpPr txBox="1"/>
          <p:nvPr/>
        </p:nvSpPr>
        <p:spPr>
          <a:xfrm>
            <a:off x="1596787" y="5106551"/>
            <a:ext cx="757178" cy="369332"/>
          </a:xfrm>
          <a:prstGeom prst="rect">
            <a:avLst/>
          </a:prstGeom>
          <a:noFill/>
        </p:spPr>
        <p:txBody>
          <a:bodyPr wrap="square" rtlCol="0">
            <a:spAutoFit/>
          </a:bodyPr>
          <a:lstStyle/>
          <a:p>
            <a:r>
              <a:rPr lang="en-US" smtClean="0"/>
              <a:t>4491</a:t>
            </a:r>
            <a:endParaRPr lang="en-US"/>
          </a:p>
        </p:txBody>
      </p:sp>
      <p:sp>
        <p:nvSpPr>
          <p:cNvPr id="14" name="TextBox 13"/>
          <p:cNvSpPr txBox="1"/>
          <p:nvPr/>
        </p:nvSpPr>
        <p:spPr>
          <a:xfrm>
            <a:off x="3143596" y="5123330"/>
            <a:ext cx="791570" cy="369332"/>
          </a:xfrm>
          <a:prstGeom prst="rect">
            <a:avLst/>
          </a:prstGeom>
          <a:noFill/>
        </p:spPr>
        <p:txBody>
          <a:bodyPr wrap="square" rtlCol="0">
            <a:spAutoFit/>
          </a:bodyPr>
          <a:lstStyle/>
          <a:p>
            <a:r>
              <a:rPr lang="en-US" smtClean="0"/>
              <a:t>6872</a:t>
            </a:r>
            <a:endParaRPr lang="en-US"/>
          </a:p>
        </p:txBody>
      </p:sp>
    </p:spTree>
    <p:extLst>
      <p:ext uri="{BB962C8B-B14F-4D97-AF65-F5344CB8AC3E}">
        <p14:creationId xmlns:p14="http://schemas.microsoft.com/office/powerpoint/2010/main" val="1699606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roc</a:t>
            </a:r>
            <a:endParaRPr lang="en-US" dirty="0"/>
          </a:p>
        </p:txBody>
      </p:sp>
      <p:pic>
        <p:nvPicPr>
          <p:cNvPr id="4" name="Content Placeholder 3"/>
          <p:cNvPicPr>
            <a:picLocks noGrp="1" noChangeAspect="1"/>
          </p:cNvPicPr>
          <p:nvPr>
            <p:ph idx="1"/>
          </p:nvPr>
        </p:nvPicPr>
        <p:blipFill>
          <a:blip r:embed="rId2"/>
          <a:stretch>
            <a:fillRect/>
          </a:stretch>
        </p:blipFill>
        <p:spPr>
          <a:xfrm>
            <a:off x="2789951" y="2153412"/>
            <a:ext cx="6612098" cy="4561287"/>
          </a:xfrm>
        </p:spPr>
      </p:pic>
    </p:spTree>
    <p:extLst>
      <p:ext uri="{BB962C8B-B14F-4D97-AF65-F5344CB8AC3E}">
        <p14:creationId xmlns:p14="http://schemas.microsoft.com/office/powerpoint/2010/main" val="758283849"/>
      </p:ext>
    </p:extLst>
  </p:cSld>
  <p:clrMapOvr>
    <a:masterClrMapping/>
  </p:clrMapOvr>
  <p:timing>
    <p:tnLst>
      <p:par>
        <p:cTn id="1" dur="indefinite" restart="never" nodeType="tmRoot"/>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Parcel</Template>
  <TotalTime>6301</TotalTime>
  <Words>259</Words>
  <Application>Microsoft Macintosh PowerPoint</Application>
  <PresentationFormat>Widescreen</PresentationFormat>
  <Paragraphs>56</Paragraphs>
  <Slides>13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Gill Sans MT</vt:lpstr>
      <vt:lpstr>Arial</vt:lpstr>
      <vt:lpstr>Parcel</vt:lpstr>
      <vt:lpstr>Credit card defaults</vt:lpstr>
      <vt:lpstr>features</vt:lpstr>
      <vt:lpstr>Unbalanced classes</vt:lpstr>
      <vt:lpstr>Model selection</vt:lpstr>
      <vt:lpstr>Random forest</vt:lpstr>
      <vt:lpstr>Random forest</vt:lpstr>
      <vt:lpstr>Random forest</vt:lpstr>
      <vt:lpstr>Logistic regression</vt:lpstr>
      <vt:lpstr>Comparing roc</vt:lpstr>
      <vt:lpstr>What does it all mean?</vt:lpstr>
      <vt:lpstr>Cost/benefit analysis</vt:lpstr>
      <vt:lpstr>Cost/benefit analysis</vt:lpstr>
      <vt:lpstr>Flask app for varying debt collection agency rates</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MVP</dc:title>
  <dc:creator>Gillian Goodman</dc:creator>
  <cp:lastModifiedBy>Gillian Goodman</cp:lastModifiedBy>
  <cp:revision>19</cp:revision>
  <dcterms:created xsi:type="dcterms:W3CDTF">2018-02-16T18:08:00Z</dcterms:created>
  <dcterms:modified xsi:type="dcterms:W3CDTF">2018-02-21T03:09:43Z</dcterms:modified>
</cp:coreProperties>
</file>